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1" r:id="rId10"/>
    <p:sldId id="263" r:id="rId11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ijetli stil 3 - Isticanj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pozadin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6.5.2018.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hr-HR" b="1" dirty="0" smtClean="0"/>
              <a:t>Pogodbene (kondicionalne) rečenice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Barbara i Franz\Desktop\handshake-d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04864"/>
            <a:ext cx="4248472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rbara i Franz\Desktop\disceresivultisprodestsapientiamult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5616624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Teoretski dio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veznici:</a:t>
            </a:r>
          </a:p>
          <a:p>
            <a:r>
              <a:rPr lang="hr-HR" b="1" dirty="0" smtClean="0"/>
              <a:t>si</a:t>
            </a:r>
            <a:r>
              <a:rPr lang="hr-HR" dirty="0" smtClean="0"/>
              <a:t> – ako,kad, da </a:t>
            </a:r>
          </a:p>
          <a:p>
            <a:r>
              <a:rPr lang="hr-HR" b="1" dirty="0" smtClean="0"/>
              <a:t>nisi</a:t>
            </a:r>
            <a:r>
              <a:rPr lang="hr-HR" dirty="0" smtClean="0"/>
              <a:t> – ako ne,kad ne, da ne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nazivi za dijelove rečenice:</a:t>
            </a:r>
          </a:p>
          <a:p>
            <a:r>
              <a:rPr lang="hr-HR" b="1" dirty="0" err="1" smtClean="0"/>
              <a:t>prótaza</a:t>
            </a:r>
            <a:r>
              <a:rPr lang="hr-HR" dirty="0" smtClean="0"/>
              <a:t> – pogodbena/zavisna rečenica</a:t>
            </a:r>
          </a:p>
          <a:p>
            <a:r>
              <a:rPr lang="hr-HR" b="1" smtClean="0"/>
              <a:t>apódoza</a:t>
            </a:r>
            <a:r>
              <a:rPr lang="hr-HR" smtClean="0"/>
              <a:t> </a:t>
            </a:r>
            <a:r>
              <a:rPr lang="hr-HR" dirty="0" smtClean="0"/>
              <a:t>– glavna rečenica</a:t>
            </a: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pogodbenih rečenica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realne pogodbe </a:t>
            </a:r>
            <a:r>
              <a:rPr lang="hr-HR" dirty="0" smtClean="0"/>
              <a:t>– izriču ostvarivu/stvarnu pogodbu</a:t>
            </a:r>
          </a:p>
          <a:p>
            <a:r>
              <a:rPr lang="hr-HR" b="1" dirty="0" smtClean="0"/>
              <a:t>potencijalne pogodbe </a:t>
            </a:r>
            <a:r>
              <a:rPr lang="hr-HR" dirty="0" smtClean="0"/>
              <a:t>– izriču moguću pogodbu (može imati više ishoda)</a:t>
            </a:r>
          </a:p>
          <a:p>
            <a:r>
              <a:rPr lang="hr-HR" b="1" dirty="0" smtClean="0"/>
              <a:t>irealne pogodbe </a:t>
            </a:r>
            <a:r>
              <a:rPr lang="hr-HR" dirty="0" smtClean="0"/>
              <a:t>– izriču neostvarivu/nestvarnu pogodbu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Realne pogodbene rečenice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njima su indikativi i imperativi kao glagolski načini (NE </a:t>
            </a:r>
            <a:r>
              <a:rPr lang="hr-HR" dirty="0" err="1" smtClean="0"/>
              <a:t>konjunktivi</a:t>
            </a:r>
            <a:r>
              <a:rPr lang="hr-HR" dirty="0" smtClean="0"/>
              <a:t>)</a:t>
            </a:r>
          </a:p>
          <a:p>
            <a:r>
              <a:rPr lang="hr-HR" dirty="0" smtClean="0"/>
              <a:t>veznici si/nisi – ako/ </a:t>
            </a:r>
            <a:r>
              <a:rPr lang="hr-HR" dirty="0" err="1" smtClean="0"/>
              <a:t>ako</a:t>
            </a:r>
            <a:r>
              <a:rPr lang="hr-HR" dirty="0" smtClean="0"/>
              <a:t> ne</a:t>
            </a:r>
          </a:p>
          <a:p>
            <a:pPr>
              <a:buNone/>
            </a:pPr>
            <a:r>
              <a:rPr lang="hr-HR" dirty="0" smtClean="0"/>
              <a:t>Ako učiš, znaš.</a:t>
            </a:r>
          </a:p>
          <a:p>
            <a:pPr>
              <a:buNone/>
            </a:pPr>
            <a:r>
              <a:rPr lang="hr-HR" dirty="0" smtClean="0"/>
              <a:t>Ako budeš učio, znat ćeš.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Potencijalne pogodbene rečenice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njima se koriste </a:t>
            </a:r>
            <a:r>
              <a:rPr lang="hr-HR" dirty="0" err="1" smtClean="0"/>
              <a:t>konjunktivi</a:t>
            </a:r>
            <a:r>
              <a:rPr lang="hr-HR" dirty="0" smtClean="0"/>
              <a:t> prezenta u protazi i apodozi i </a:t>
            </a:r>
            <a:r>
              <a:rPr lang="hr-HR" dirty="0" err="1" smtClean="0"/>
              <a:t>konjunktivi</a:t>
            </a:r>
            <a:r>
              <a:rPr lang="hr-HR" dirty="0" smtClean="0"/>
              <a:t> perfekta (kad se želi istaknuti svršenost radnje)</a:t>
            </a:r>
          </a:p>
          <a:p>
            <a:r>
              <a:rPr lang="hr-HR" dirty="0" smtClean="0"/>
              <a:t>veznici si/nisi – kad/</a:t>
            </a:r>
            <a:r>
              <a:rPr lang="hr-HR" dirty="0" err="1" smtClean="0"/>
              <a:t>kad</a:t>
            </a:r>
            <a:r>
              <a:rPr lang="hr-HR" dirty="0" smtClean="0"/>
              <a:t> ne</a:t>
            </a:r>
          </a:p>
          <a:p>
            <a:r>
              <a:rPr lang="hr-HR" dirty="0" smtClean="0"/>
              <a:t>prijevod: kad+kondicional I+kondicional I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 potencijalnih rečenica</a:t>
            </a:r>
            <a:endParaRPr lang="hr-HR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1043608" y="1916832"/>
          <a:ext cx="640871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301">
                <a:tc rowSpan="3">
                  <a:txBody>
                    <a:bodyPr/>
                    <a:lstStyle/>
                    <a:p>
                      <a:r>
                        <a:rPr lang="hr-HR" dirty="0" smtClean="0"/>
                        <a:t>latinski jezik</a:t>
                      </a:r>
                      <a:endParaRPr lang="hr-HR" dirty="0"/>
                    </a:p>
                  </a:txBody>
                  <a:tcPr marL="147213" marR="147213" vert="vert27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veznik</a:t>
                      </a:r>
                      <a:endParaRPr lang="hr-HR" dirty="0"/>
                    </a:p>
                  </a:txBody>
                  <a:tcPr marL="147213" marR="1472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protaza</a:t>
                      </a:r>
                      <a:endParaRPr lang="hr-HR" dirty="0"/>
                    </a:p>
                  </a:txBody>
                  <a:tcPr marL="147213" marR="1472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apodoza</a:t>
                      </a:r>
                      <a:endParaRPr lang="hr-HR" dirty="0"/>
                    </a:p>
                  </a:txBody>
                  <a:tcPr marL="147213" marR="1472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01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si/nisi</a:t>
                      </a:r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konj.prezenta</a:t>
                      </a:r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konj.prezenta</a:t>
                      </a:r>
                      <a:endParaRPr lang="hr-HR" dirty="0" smtClean="0"/>
                    </a:p>
                  </a:txBody>
                  <a:tcPr marL="147213" marR="1472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30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si/nisi</a:t>
                      </a:r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konj.perfekta</a:t>
                      </a:r>
                      <a:r>
                        <a:rPr lang="hr-HR" dirty="0" smtClean="0"/>
                        <a:t> (svršena radnja)</a:t>
                      </a:r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konj.perfekta</a:t>
                      </a:r>
                      <a:r>
                        <a:rPr lang="hr-HR" dirty="0" smtClean="0"/>
                        <a:t> (svršena radnja)</a:t>
                      </a:r>
                    </a:p>
                  </a:txBody>
                  <a:tcPr marL="147213" marR="1472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1043608" y="3452976"/>
          <a:ext cx="6408714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301">
                <a:tc rowSpan="3">
                  <a:txBody>
                    <a:bodyPr/>
                    <a:lstStyle/>
                    <a:p>
                      <a:r>
                        <a:rPr lang="hr-HR" dirty="0" smtClean="0"/>
                        <a:t>hrvatski jezik</a:t>
                      </a:r>
                      <a:endParaRPr lang="hr-HR" dirty="0"/>
                    </a:p>
                  </a:txBody>
                  <a:tcPr marL="147213" marR="147213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veznik</a:t>
                      </a:r>
                      <a:endParaRPr lang="hr-HR" dirty="0"/>
                    </a:p>
                  </a:txBody>
                  <a:tcPr marL="147213" marR="14721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protaza</a:t>
                      </a:r>
                      <a:endParaRPr lang="hr-HR" dirty="0"/>
                    </a:p>
                  </a:txBody>
                  <a:tcPr marL="147213" marR="14721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apodoza</a:t>
                      </a:r>
                      <a:endParaRPr lang="hr-HR" dirty="0"/>
                    </a:p>
                  </a:txBody>
                  <a:tcPr marL="147213" marR="14721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01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kad/</a:t>
                      </a:r>
                      <a:r>
                        <a:rPr lang="hr-HR" dirty="0" err="1" smtClean="0"/>
                        <a:t>kad</a:t>
                      </a:r>
                      <a:r>
                        <a:rPr lang="hr-HR" dirty="0" smtClean="0"/>
                        <a:t> ne</a:t>
                      </a:r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kondicional</a:t>
                      </a:r>
                      <a:r>
                        <a:rPr lang="hr-HR" baseline="0" dirty="0" smtClean="0"/>
                        <a:t> I</a:t>
                      </a:r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r>
                        <a:rPr lang="hr-HR" smtClean="0"/>
                        <a:t>kondicional</a:t>
                      </a:r>
                      <a:r>
                        <a:rPr lang="hr-HR" baseline="0" smtClean="0"/>
                        <a:t> I</a:t>
                      </a:r>
                      <a:endParaRPr lang="hr-HR" dirty="0"/>
                    </a:p>
                  </a:txBody>
                  <a:tcPr marL="147213" marR="1472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5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kad/</a:t>
                      </a:r>
                      <a:r>
                        <a:rPr lang="hr-HR" dirty="0" err="1" smtClean="0"/>
                        <a:t>kad</a:t>
                      </a:r>
                      <a:r>
                        <a:rPr lang="hr-HR" dirty="0" smtClean="0"/>
                        <a:t> ne</a:t>
                      </a:r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kondicional</a:t>
                      </a:r>
                      <a:r>
                        <a:rPr lang="hr-HR" baseline="0" dirty="0" smtClean="0"/>
                        <a:t> I</a:t>
                      </a:r>
                      <a:endParaRPr lang="hr-HR" dirty="0" smtClean="0"/>
                    </a:p>
                    <a:p>
                      <a:r>
                        <a:rPr lang="hr-HR" dirty="0" smtClean="0"/>
                        <a:t>(svršena radnja)</a:t>
                      </a:r>
                      <a:endParaRPr lang="hr-HR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kondicional</a:t>
                      </a:r>
                      <a:r>
                        <a:rPr lang="hr-HR" baseline="0" dirty="0" smtClean="0"/>
                        <a:t> 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(svršena radnja)</a:t>
                      </a:r>
                    </a:p>
                    <a:p>
                      <a:endParaRPr lang="hr-HR" dirty="0"/>
                    </a:p>
                  </a:txBody>
                  <a:tcPr marL="147213" marR="1472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Irealne pogodbene rečenice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njima se koriste </a:t>
            </a:r>
            <a:r>
              <a:rPr lang="hr-HR" dirty="0" err="1" smtClean="0"/>
              <a:t>konjunktivi</a:t>
            </a:r>
            <a:r>
              <a:rPr lang="hr-HR" dirty="0" smtClean="0"/>
              <a:t> imperfekta u protazi i apodozi  za sadašnjost i</a:t>
            </a:r>
          </a:p>
          <a:p>
            <a:r>
              <a:rPr lang="hr-HR" dirty="0" err="1" smtClean="0"/>
              <a:t>konjunktivi</a:t>
            </a:r>
            <a:r>
              <a:rPr lang="hr-HR" dirty="0" smtClean="0"/>
              <a:t> pluskvamperfekta u protazi i apodozi za prošlost</a:t>
            </a:r>
          </a:p>
          <a:p>
            <a:r>
              <a:rPr lang="hr-HR" dirty="0" smtClean="0"/>
              <a:t>veznici si/nisi – da/</a:t>
            </a:r>
            <a:r>
              <a:rPr lang="hr-HR" dirty="0" err="1" smtClean="0"/>
              <a:t>da</a:t>
            </a:r>
            <a:r>
              <a:rPr lang="hr-HR" dirty="0" smtClean="0"/>
              <a:t> ne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Prijevod irealnih pogodbenih rečenica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115616" y="1844824"/>
          <a:ext cx="7272808" cy="1371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317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ireal</a:t>
                      </a:r>
                      <a:r>
                        <a:rPr lang="hr-HR" dirty="0" smtClean="0"/>
                        <a:t> za sadašnjost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veznik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protaza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apodoza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17">
                <a:tc>
                  <a:txBody>
                    <a:bodyPr/>
                    <a:lstStyle/>
                    <a:p>
                      <a:r>
                        <a:rPr lang="hr-HR" dirty="0" smtClean="0"/>
                        <a:t>latinski jezik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si/nisi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konj.imperfekta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konj.imperfekta</a:t>
                      </a:r>
                      <a:endParaRPr lang="hr-HR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17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 jezik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da/</a:t>
                      </a:r>
                      <a:r>
                        <a:rPr lang="hr-HR" dirty="0" err="1" smtClean="0"/>
                        <a:t>da</a:t>
                      </a:r>
                      <a:r>
                        <a:rPr lang="hr-HR" dirty="0" smtClean="0"/>
                        <a:t> ne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prezent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kondicional</a:t>
                      </a:r>
                      <a:r>
                        <a:rPr lang="hr-HR" baseline="0" dirty="0" smtClean="0"/>
                        <a:t> I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115616" y="3789040"/>
          <a:ext cx="7344816" cy="1472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3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0853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ireal</a:t>
                      </a:r>
                      <a:r>
                        <a:rPr lang="hr-HR" dirty="0" smtClean="0"/>
                        <a:t> za prošlost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veznik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protaza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apodoza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53">
                <a:tc>
                  <a:txBody>
                    <a:bodyPr/>
                    <a:lstStyle/>
                    <a:p>
                      <a:r>
                        <a:rPr lang="hr-HR" dirty="0" smtClean="0"/>
                        <a:t>latinski jezik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si/nisi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konj.pluperfekta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konj.pluperfekta</a:t>
                      </a:r>
                      <a:endParaRPr lang="hr-HR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53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 jezik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da/</a:t>
                      </a:r>
                      <a:r>
                        <a:rPr lang="hr-HR" dirty="0" err="1" smtClean="0"/>
                        <a:t>da</a:t>
                      </a:r>
                      <a:r>
                        <a:rPr lang="hr-HR" dirty="0" smtClean="0"/>
                        <a:t> ne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perfekt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kondicional</a:t>
                      </a:r>
                      <a:r>
                        <a:rPr lang="hr-HR" baseline="0" dirty="0" smtClean="0"/>
                        <a:t> II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1.Si vis </a:t>
            </a:r>
            <a:r>
              <a:rPr lang="hr-HR" dirty="0" err="1" smtClean="0"/>
              <a:t>esse</a:t>
            </a:r>
            <a:r>
              <a:rPr lang="hr-HR" dirty="0" smtClean="0"/>
              <a:t> </a:t>
            </a:r>
            <a:r>
              <a:rPr lang="hr-HR" dirty="0" err="1" smtClean="0"/>
              <a:t>sanus</a:t>
            </a:r>
            <a:r>
              <a:rPr lang="hr-HR" dirty="0" smtClean="0"/>
              <a:t>, </a:t>
            </a:r>
            <a:r>
              <a:rPr lang="hr-HR" dirty="0" err="1" smtClean="0"/>
              <a:t>ablue</a:t>
            </a:r>
            <a:r>
              <a:rPr lang="hr-HR" dirty="0" smtClean="0"/>
              <a:t> </a:t>
            </a:r>
            <a:r>
              <a:rPr lang="hr-HR" dirty="0" err="1" smtClean="0"/>
              <a:t>saepe</a:t>
            </a:r>
            <a:r>
              <a:rPr lang="hr-HR" dirty="0" smtClean="0"/>
              <a:t> </a:t>
            </a:r>
            <a:r>
              <a:rPr lang="hr-HR" dirty="0" err="1" smtClean="0"/>
              <a:t>manus</a:t>
            </a:r>
            <a:r>
              <a:rPr lang="hr-HR" dirty="0" smtClean="0"/>
              <a:t>.</a:t>
            </a:r>
          </a:p>
          <a:p>
            <a:r>
              <a:rPr lang="hr-HR" dirty="0" smtClean="0"/>
              <a:t>2.Si </a:t>
            </a:r>
            <a:r>
              <a:rPr lang="hr-HR" dirty="0" err="1" smtClean="0"/>
              <a:t>laboraveris</a:t>
            </a:r>
            <a:r>
              <a:rPr lang="hr-HR" dirty="0" smtClean="0"/>
              <a:t>, </a:t>
            </a:r>
            <a:r>
              <a:rPr lang="hr-HR" dirty="0" err="1" smtClean="0"/>
              <a:t>habebis</a:t>
            </a:r>
            <a:r>
              <a:rPr lang="hr-HR" dirty="0" smtClean="0"/>
              <a:t>.</a:t>
            </a:r>
          </a:p>
          <a:p>
            <a:r>
              <a:rPr lang="hr-HR" dirty="0" smtClean="0"/>
              <a:t>3.Si </a:t>
            </a:r>
            <a:r>
              <a:rPr lang="hr-HR" dirty="0" err="1" smtClean="0"/>
              <a:t>dicamus</a:t>
            </a:r>
            <a:r>
              <a:rPr lang="hr-HR" dirty="0" smtClean="0"/>
              <a:t> </a:t>
            </a:r>
            <a:r>
              <a:rPr lang="hr-HR" dirty="0" err="1" smtClean="0"/>
              <a:t>mundum</a:t>
            </a:r>
            <a:r>
              <a:rPr lang="hr-HR" dirty="0" smtClean="0"/>
              <a:t> </a:t>
            </a:r>
            <a:r>
              <a:rPr lang="hr-HR" dirty="0" err="1" smtClean="0"/>
              <a:t>creatum</a:t>
            </a:r>
            <a:r>
              <a:rPr lang="hr-HR" dirty="0" smtClean="0"/>
              <a:t> </a:t>
            </a:r>
            <a:r>
              <a:rPr lang="hr-HR" dirty="0" err="1" smtClean="0"/>
              <a:t>esse</a:t>
            </a:r>
            <a:r>
              <a:rPr lang="hr-HR" dirty="0" smtClean="0"/>
              <a:t>, </a:t>
            </a:r>
            <a:r>
              <a:rPr lang="hr-HR" dirty="0" err="1" smtClean="0"/>
              <a:t>erremus</a:t>
            </a:r>
            <a:r>
              <a:rPr lang="hr-HR" dirty="0" smtClean="0"/>
              <a:t>.</a:t>
            </a:r>
          </a:p>
          <a:p>
            <a:r>
              <a:rPr lang="hr-HR" dirty="0" smtClean="0"/>
              <a:t>4.Tempus me </a:t>
            </a:r>
            <a:r>
              <a:rPr lang="hr-HR" dirty="0" err="1" smtClean="0"/>
              <a:t>deficiat</a:t>
            </a:r>
            <a:r>
              <a:rPr lang="hr-HR" dirty="0" smtClean="0"/>
              <a:t>, si </a:t>
            </a:r>
            <a:r>
              <a:rPr lang="hr-HR" dirty="0" err="1" smtClean="0"/>
              <a:t>Hannibalis</a:t>
            </a:r>
            <a:r>
              <a:rPr lang="hr-HR" dirty="0" smtClean="0"/>
              <a:t> </a:t>
            </a:r>
            <a:r>
              <a:rPr lang="hr-HR" dirty="0" err="1" smtClean="0"/>
              <a:t>proelia</a:t>
            </a:r>
            <a:r>
              <a:rPr lang="hr-HR" dirty="0" smtClean="0"/>
              <a:t> </a:t>
            </a:r>
            <a:r>
              <a:rPr lang="hr-HR" dirty="0" err="1" smtClean="0"/>
              <a:t>describere</a:t>
            </a:r>
            <a:r>
              <a:rPr lang="hr-HR" dirty="0" smtClean="0"/>
              <a:t> velim.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ema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280</Words>
  <Application>Microsoft Office PowerPoint</Application>
  <PresentationFormat>Prikaz na zaslonu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tema</vt:lpstr>
      <vt:lpstr>Pogodbene (kondicionalne) rečenice</vt:lpstr>
      <vt:lpstr>Teoretski dio</vt:lpstr>
      <vt:lpstr>Podjela pogodbenih rečenica</vt:lpstr>
      <vt:lpstr>Realne pogodbene rečenice</vt:lpstr>
      <vt:lpstr>Potencijalne pogodbene rečenice</vt:lpstr>
      <vt:lpstr>Pregled potencijalnih rečenica</vt:lpstr>
      <vt:lpstr>Irealne pogodbene rečenice</vt:lpstr>
      <vt:lpstr>Prijevod irealnih pogodbenih rečenica</vt:lpstr>
      <vt:lpstr>Vježbe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</dc:title>
  <dc:creator>Barbara i Franz</dc:creator>
  <cp:lastModifiedBy>Barbara</cp:lastModifiedBy>
  <cp:revision>26</cp:revision>
  <dcterms:created xsi:type="dcterms:W3CDTF">2012-08-30T21:11:04Z</dcterms:created>
  <dcterms:modified xsi:type="dcterms:W3CDTF">2018-05-06T10:13:31Z</dcterms:modified>
</cp:coreProperties>
</file>